
<file path=[Content_Types].xml><?xml version="1.0" encoding="utf-8"?>
<Types xmlns="http://schemas.openxmlformats.org/package/2006/content-types">
  <Default Extension="avi" ContentType="video/x-msvideo"/>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handoutMasterIdLst>
    <p:handoutMasterId r:id="rId26"/>
  </p:handoutMasterIdLst>
  <p:sldIdLst>
    <p:sldId id="715" r:id="rId2"/>
    <p:sldId id="1265" r:id="rId3"/>
    <p:sldId id="1171" r:id="rId4"/>
    <p:sldId id="1270" r:id="rId5"/>
    <p:sldId id="304" r:id="rId6"/>
    <p:sldId id="302" r:id="rId7"/>
    <p:sldId id="1272" r:id="rId8"/>
    <p:sldId id="1271" r:id="rId9"/>
    <p:sldId id="1273" r:id="rId10"/>
    <p:sldId id="1274" r:id="rId11"/>
    <p:sldId id="1267" r:id="rId12"/>
    <p:sldId id="1213" r:id="rId13"/>
    <p:sldId id="1214" r:id="rId14"/>
    <p:sldId id="1268" r:id="rId15"/>
    <p:sldId id="728" r:id="rId16"/>
    <p:sldId id="1216" r:id="rId17"/>
    <p:sldId id="1217" r:id="rId18"/>
    <p:sldId id="1277" r:id="rId19"/>
    <p:sldId id="1210" r:id="rId20"/>
    <p:sldId id="1276" r:id="rId21"/>
    <p:sldId id="1220" r:id="rId22"/>
    <p:sldId id="1269" r:id="rId23"/>
    <p:sldId id="1172" r:id="rId24"/>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89"/>
    <p:restoredTop sz="81484" autoAdjust="0"/>
  </p:normalViewPr>
  <p:slideViewPr>
    <p:cSldViewPr snapToGrid="0">
      <p:cViewPr varScale="1">
        <p:scale>
          <a:sx n="76" d="100"/>
          <a:sy n="76" d="100"/>
        </p:scale>
        <p:origin x="200" y="3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695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958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077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6014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190664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42121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 to run this.</a:t>
            </a:r>
          </a:p>
        </p:txBody>
      </p:sp>
    </p:spTree>
    <p:extLst>
      <p:ext uri="{BB962C8B-B14F-4D97-AF65-F5344CB8AC3E}">
        <p14:creationId xmlns:p14="http://schemas.microsoft.com/office/powerpoint/2010/main" val="688835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emf"/><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Groundwater Transport Model</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University of Neuchâtel, Switzerland</a:t>
            </a:r>
          </a:p>
          <a:p>
            <a:pPr>
              <a:defRPr/>
            </a:pPr>
            <a:r>
              <a:rPr lang="en-US" sz="1800" dirty="0"/>
              <a:t>Centre for Hydrogeology and </a:t>
            </a:r>
            <a:r>
              <a:rPr lang="en-US" sz="1800" dirty="0" err="1"/>
              <a:t>Geothermics</a:t>
            </a:r>
            <a:endParaRPr lang="en-US" sz="1800" dirty="0"/>
          </a:p>
          <a:p>
            <a:pPr>
              <a:defRPr/>
            </a:pPr>
            <a:r>
              <a:rPr lang="en-US" sz="1800" dirty="0"/>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E69EC242-F414-A249-AC0E-23BEE6E1ABB9}"/>
              </a:ext>
            </a:extLst>
          </p:cNvPr>
          <p:cNvPicPr>
            <a:picLocks noChangeAspect="1"/>
          </p:cNvPicPr>
          <p:nvPr/>
        </p:nvPicPr>
        <p:blipFill rotWithShape="1">
          <a:blip r:embed="rId4"/>
          <a:srcRect t="4265" b="32159"/>
          <a:stretch/>
        </p:blipFill>
        <p:spPr>
          <a:xfrm>
            <a:off x="0" y="0"/>
            <a:ext cx="12192000" cy="3103808"/>
          </a:xfrm>
          <a:prstGeom prst="rect">
            <a:avLst/>
          </a:prstGeom>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13F7-A544-F346-ADCE-195CE9ACE1CE}"/>
              </a:ext>
            </a:extLst>
          </p:cNvPr>
          <p:cNvSpPr>
            <a:spLocks noGrp="1"/>
          </p:cNvSpPr>
          <p:nvPr>
            <p:ph type="title"/>
          </p:nvPr>
        </p:nvSpPr>
        <p:spPr/>
        <p:txBody>
          <a:bodyPr/>
          <a:lstStyle/>
          <a:p>
            <a:r>
              <a:rPr lang="en-US" dirty="0"/>
              <a:t>Model Name Files</a:t>
            </a:r>
          </a:p>
        </p:txBody>
      </p:sp>
      <p:pic>
        <p:nvPicPr>
          <p:cNvPr id="4" name="Picture 3">
            <a:extLst>
              <a:ext uri="{FF2B5EF4-FFF2-40B4-BE49-F238E27FC236}">
                <a16:creationId xmlns:a16="http://schemas.microsoft.com/office/drawing/2014/main" id="{70ED2083-9EAD-1642-96E0-18AA4F7A3716}"/>
              </a:ext>
            </a:extLst>
          </p:cNvPr>
          <p:cNvPicPr>
            <a:picLocks noChangeAspect="1"/>
          </p:cNvPicPr>
          <p:nvPr/>
        </p:nvPicPr>
        <p:blipFill>
          <a:blip r:embed="rId2"/>
          <a:stretch>
            <a:fillRect/>
          </a:stretch>
        </p:blipFill>
        <p:spPr>
          <a:xfrm>
            <a:off x="6444510" y="2293553"/>
            <a:ext cx="3580511" cy="2965831"/>
          </a:xfrm>
          <a:prstGeom prst="rect">
            <a:avLst/>
          </a:prstGeom>
        </p:spPr>
      </p:pic>
      <p:sp>
        <p:nvSpPr>
          <p:cNvPr id="6" name="TextBox 5">
            <a:extLst>
              <a:ext uri="{FF2B5EF4-FFF2-40B4-BE49-F238E27FC236}">
                <a16:creationId xmlns:a16="http://schemas.microsoft.com/office/drawing/2014/main" id="{78EC9252-3C96-2349-98E1-E75D4E1B2689}"/>
              </a:ext>
            </a:extLst>
          </p:cNvPr>
          <p:cNvSpPr txBox="1"/>
          <p:nvPr/>
        </p:nvSpPr>
        <p:spPr>
          <a:xfrm>
            <a:off x="1698324" y="1660478"/>
            <a:ext cx="3122971" cy="584775"/>
          </a:xfrm>
          <a:prstGeom prst="rect">
            <a:avLst/>
          </a:prstGeom>
          <a:noFill/>
        </p:spPr>
        <p:txBody>
          <a:bodyPr wrap="none" rtlCol="0">
            <a:spAutoFit/>
          </a:bodyPr>
          <a:lstStyle/>
          <a:p>
            <a:r>
              <a:rPr lang="en-US" sz="3200" dirty="0">
                <a:solidFill>
                  <a:schemeClr val="bg1"/>
                </a:solidFill>
              </a:rPr>
              <a:t>GWF Name File</a:t>
            </a:r>
          </a:p>
        </p:txBody>
      </p:sp>
      <p:sp>
        <p:nvSpPr>
          <p:cNvPr id="7" name="TextBox 6">
            <a:extLst>
              <a:ext uri="{FF2B5EF4-FFF2-40B4-BE49-F238E27FC236}">
                <a16:creationId xmlns:a16="http://schemas.microsoft.com/office/drawing/2014/main" id="{57D4A7C6-86C4-0C4A-A709-04468BC58075}"/>
              </a:ext>
            </a:extLst>
          </p:cNvPr>
          <p:cNvSpPr txBox="1"/>
          <p:nvPr/>
        </p:nvSpPr>
        <p:spPr>
          <a:xfrm>
            <a:off x="6444510" y="1708778"/>
            <a:ext cx="3122971" cy="584775"/>
          </a:xfrm>
          <a:prstGeom prst="rect">
            <a:avLst/>
          </a:prstGeom>
          <a:noFill/>
        </p:spPr>
        <p:txBody>
          <a:bodyPr wrap="none" rtlCol="0">
            <a:spAutoFit/>
          </a:bodyPr>
          <a:lstStyle/>
          <a:p>
            <a:r>
              <a:rPr lang="en-US" sz="3200" dirty="0">
                <a:solidFill>
                  <a:schemeClr val="bg1"/>
                </a:solidFill>
              </a:rPr>
              <a:t>GWT Name File</a:t>
            </a:r>
          </a:p>
        </p:txBody>
      </p:sp>
      <p:pic>
        <p:nvPicPr>
          <p:cNvPr id="8" name="Picture 7">
            <a:extLst>
              <a:ext uri="{FF2B5EF4-FFF2-40B4-BE49-F238E27FC236}">
                <a16:creationId xmlns:a16="http://schemas.microsoft.com/office/drawing/2014/main" id="{2CE232DC-599B-D94F-AE36-39438569BA7A}"/>
              </a:ext>
            </a:extLst>
          </p:cNvPr>
          <p:cNvPicPr>
            <a:picLocks noChangeAspect="1"/>
          </p:cNvPicPr>
          <p:nvPr/>
        </p:nvPicPr>
        <p:blipFill>
          <a:blip r:embed="rId3"/>
          <a:stretch>
            <a:fillRect/>
          </a:stretch>
        </p:blipFill>
        <p:spPr>
          <a:xfrm>
            <a:off x="1564551" y="2245253"/>
            <a:ext cx="3688080" cy="2766060"/>
          </a:xfrm>
          <a:prstGeom prst="rect">
            <a:avLst/>
          </a:prstGeom>
        </p:spPr>
      </p:pic>
    </p:spTree>
    <p:extLst>
      <p:ext uri="{BB962C8B-B14F-4D97-AF65-F5344CB8AC3E}">
        <p14:creationId xmlns:p14="http://schemas.microsoft.com/office/powerpoint/2010/main" val="175255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77C7-BE84-1A41-9030-6F1EB665F46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E0AEB800-01E3-544D-A29B-CC10E5C95BBA}"/>
              </a:ext>
            </a:extLst>
          </p:cNvPr>
          <p:cNvSpPr>
            <a:spLocks noGrp="1"/>
          </p:cNvSpPr>
          <p:nvPr>
            <p:ph idx="1"/>
          </p:nvPr>
        </p:nvSpPr>
        <p:spPr/>
        <p:txBody>
          <a:bodyPr/>
          <a:lstStyle/>
          <a:p>
            <a:r>
              <a:rPr lang="en-US" dirty="0"/>
              <a:t>Flow and transport grids must be identical</a:t>
            </a:r>
          </a:p>
          <a:p>
            <a:r>
              <a:rPr lang="en-US" dirty="0"/>
              <a:t>Time step lengths are specified by the user in the TDIS package</a:t>
            </a:r>
          </a:p>
          <a:p>
            <a:r>
              <a:rPr lang="en-US" dirty="0"/>
              <a:t>No particle methods</a:t>
            </a:r>
          </a:p>
          <a:p>
            <a:r>
              <a:rPr lang="en-US" dirty="0"/>
              <a:t>Version 1:</a:t>
            </a:r>
          </a:p>
          <a:p>
            <a:pPr lvl="1"/>
            <a:r>
              <a:rPr lang="en-US" dirty="0"/>
              <a:t>No transport from one GWT model to another one (but working on this now)</a:t>
            </a:r>
          </a:p>
          <a:p>
            <a:pPr lvl="1"/>
            <a:r>
              <a:rPr lang="en-US" dirty="0"/>
              <a:t>Single species, but can specify multiple GWT models, with each one representing a different species</a:t>
            </a:r>
          </a:p>
          <a:p>
            <a:pPr lvl="1"/>
            <a:endParaRPr lang="en-US" dirty="0"/>
          </a:p>
          <a:p>
            <a:endParaRPr lang="en-US" dirty="0"/>
          </a:p>
        </p:txBody>
      </p:sp>
    </p:spTree>
    <p:extLst>
      <p:ext uri="{BB962C8B-B14F-4D97-AF65-F5344CB8AC3E}">
        <p14:creationId xmlns:p14="http://schemas.microsoft.com/office/powerpoint/2010/main" val="112363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5463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Newton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4191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5486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5486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4191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4191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4191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3ED97BB-0D0C-6141-878C-6E001425E47D}"/>
              </a:ext>
            </a:extLst>
          </p:cNvPr>
          <p:cNvSpPr txBox="1"/>
          <p:nvPr/>
        </p:nvSpPr>
        <p:spPr>
          <a:xfrm>
            <a:off x="5410200" y="1062336"/>
            <a:ext cx="708848"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3276600" y="2281536"/>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3276600" y="3653136"/>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3276599" y="4960616"/>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cxnSp>
        <p:nvCxnSpPr>
          <p:cNvPr id="34" name="Straight Connector 33">
            <a:extLst>
              <a:ext uri="{FF2B5EF4-FFF2-40B4-BE49-F238E27FC236}">
                <a16:creationId xmlns:a16="http://schemas.microsoft.com/office/drawing/2014/main" id="{3DDC6408-D507-8A4C-97CB-86DBE8A6DE42}"/>
              </a:ext>
            </a:extLst>
          </p:cNvPr>
          <p:cNvCxnSpPr/>
          <p:nvPr/>
        </p:nvCxnSpPr>
        <p:spPr bwMode="auto">
          <a:xfrm flipH="1">
            <a:off x="8382000" y="55626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5159C207-E090-E241-93EE-F06A45A21D7F}"/>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a:extLst>
              <a:ext uri="{FF2B5EF4-FFF2-40B4-BE49-F238E27FC236}">
                <a16:creationId xmlns:a16="http://schemas.microsoft.com/office/drawing/2014/main" id="{3DB591C6-91B3-6D45-B6B9-17551E64C769}"/>
              </a:ext>
            </a:extLst>
          </p:cNvPr>
          <p:cNvCxnSpPr/>
          <p:nvPr/>
        </p:nvCxnSpPr>
        <p:spPr bwMode="auto">
          <a:xfrm flipH="1">
            <a:off x="8382000" y="42672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a:extLst>
              <a:ext uri="{FF2B5EF4-FFF2-40B4-BE49-F238E27FC236}">
                <a16:creationId xmlns:a16="http://schemas.microsoft.com/office/drawing/2014/main" id="{8B71F75D-C4F9-9645-B52B-2686C1B00CFD}"/>
              </a:ext>
            </a:extLst>
          </p:cNvPr>
          <p:cNvSpPr txBox="1"/>
          <p:nvPr/>
        </p:nvSpPr>
        <p:spPr>
          <a:xfrm>
            <a:off x="9120952" y="40341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1</a:t>
            </a:r>
          </a:p>
        </p:txBody>
      </p:sp>
      <p:sp>
        <p:nvSpPr>
          <p:cNvPr id="38" name="TextBox 37">
            <a:extLst>
              <a:ext uri="{FF2B5EF4-FFF2-40B4-BE49-F238E27FC236}">
                <a16:creationId xmlns:a16="http://schemas.microsoft.com/office/drawing/2014/main" id="{4D004D69-7F22-9248-930A-7AD33761B3FB}"/>
              </a:ext>
            </a:extLst>
          </p:cNvPr>
          <p:cNvSpPr txBox="1"/>
          <p:nvPr/>
        </p:nvSpPr>
        <p:spPr>
          <a:xfrm>
            <a:off x="9144000" y="46437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2</a:t>
            </a:r>
          </a:p>
        </p:txBody>
      </p:sp>
      <p:sp>
        <p:nvSpPr>
          <p:cNvPr id="39" name="TextBox 38">
            <a:extLst>
              <a:ext uri="{FF2B5EF4-FFF2-40B4-BE49-F238E27FC236}">
                <a16:creationId xmlns:a16="http://schemas.microsoft.com/office/drawing/2014/main" id="{CAD57365-1955-C142-86D8-7CA10117CB5E}"/>
              </a:ext>
            </a:extLst>
          </p:cNvPr>
          <p:cNvSpPr txBox="1"/>
          <p:nvPr/>
        </p:nvSpPr>
        <p:spPr>
          <a:xfrm>
            <a:off x="9131200" y="53295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3</a:t>
            </a:r>
          </a:p>
        </p:txBody>
      </p:sp>
    </p:spTree>
    <p:extLst>
      <p:ext uri="{BB962C8B-B14F-4D97-AF65-F5344CB8AC3E}">
        <p14:creationId xmlns:p14="http://schemas.microsoft.com/office/powerpoint/2010/main" val="77829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5463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Transport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4191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5486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5486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4191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4191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4191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3ED97BB-0D0C-6141-878C-6E001425E47D}"/>
              </a:ext>
            </a:extLst>
          </p:cNvPr>
          <p:cNvSpPr txBox="1"/>
          <p:nvPr/>
        </p:nvSpPr>
        <p:spPr>
          <a:xfrm>
            <a:off x="5410200" y="1062336"/>
            <a:ext cx="1233030"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3276600" y="2281536"/>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3276600" y="3653136"/>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3276599" y="4960616"/>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sp>
        <p:nvSpPr>
          <p:cNvPr id="37" name="TextBox 36">
            <a:extLst>
              <a:ext uri="{FF2B5EF4-FFF2-40B4-BE49-F238E27FC236}">
                <a16:creationId xmlns:a16="http://schemas.microsoft.com/office/drawing/2014/main" id="{8B71F75D-C4F9-9645-B52B-2686C1B00CFD}"/>
              </a:ext>
            </a:extLst>
          </p:cNvPr>
          <p:cNvSpPr txBox="1"/>
          <p:nvPr/>
        </p:nvSpPr>
        <p:spPr>
          <a:xfrm>
            <a:off x="8458200" y="2286000"/>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1</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1" name="TextBox 20">
            <a:extLst>
              <a:ext uri="{FF2B5EF4-FFF2-40B4-BE49-F238E27FC236}">
                <a16:creationId xmlns:a16="http://schemas.microsoft.com/office/drawing/2014/main" id="{B9B01B32-E9F9-7447-961D-CD777C1FE5ED}"/>
              </a:ext>
            </a:extLst>
          </p:cNvPr>
          <p:cNvSpPr txBox="1"/>
          <p:nvPr/>
        </p:nvSpPr>
        <p:spPr>
          <a:xfrm>
            <a:off x="8450896" y="3711714"/>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2</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2" name="TextBox 21">
            <a:extLst>
              <a:ext uri="{FF2B5EF4-FFF2-40B4-BE49-F238E27FC236}">
                <a16:creationId xmlns:a16="http://schemas.microsoft.com/office/drawing/2014/main" id="{9D4DD9D9-B6FC-6341-B03E-1AB6C1D9D41E}"/>
              </a:ext>
            </a:extLst>
          </p:cNvPr>
          <p:cNvSpPr txBox="1"/>
          <p:nvPr/>
        </p:nvSpPr>
        <p:spPr>
          <a:xfrm>
            <a:off x="8467167" y="5083315"/>
            <a:ext cx="2145979"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3</a:t>
            </a:r>
            <a:r>
              <a:rPr lang="en-US" sz="2400" dirty="0">
                <a:solidFill>
                  <a:schemeClr val="bg1"/>
                </a:solidFill>
              </a:rPr>
              <a:t> = f(</a:t>
            </a:r>
            <a:r>
              <a:rPr lang="en-US" sz="2400" dirty="0" err="1">
                <a:solidFill>
                  <a:schemeClr val="bg1"/>
                </a:solidFill>
              </a:rPr>
              <a:t>C</a:t>
            </a:r>
            <a:r>
              <a:rPr lang="en-US" sz="2400" baseline="-25000" dirty="0" err="1">
                <a:solidFill>
                  <a:schemeClr val="bg1"/>
                </a:solidFill>
              </a:rPr>
              <a:t>rch</a:t>
            </a:r>
            <a:r>
              <a:rPr lang="en-US" sz="2400" dirty="0">
                <a:solidFill>
                  <a:schemeClr val="bg1"/>
                </a:solidFill>
              </a:rPr>
              <a:t>, …)</a:t>
            </a:r>
          </a:p>
        </p:txBody>
      </p:sp>
    </p:spTree>
    <p:extLst>
      <p:ext uri="{BB962C8B-B14F-4D97-AF65-F5344CB8AC3E}">
        <p14:creationId xmlns:p14="http://schemas.microsoft.com/office/powerpoint/2010/main" val="300538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Keating Example</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400" dirty="0"/>
              <a:t>Transport through dry cells</a:t>
            </a:r>
          </a:p>
        </p:txBody>
      </p:sp>
      <p:pic>
        <p:nvPicPr>
          <p:cNvPr id="3" name="keating-conc.avi">
            <a:hlinkClick r:id="" action="ppaction://media"/>
            <a:extLst>
              <a:ext uri="{FF2B5EF4-FFF2-40B4-BE49-F238E27FC236}">
                <a16:creationId xmlns:a16="http://schemas.microsoft.com/office/drawing/2014/main" id="{C7441E21-8010-C745-867F-5E9BAEF8B3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2378076"/>
            <a:ext cx="9144000" cy="2936875"/>
          </a:xfrm>
          <a:prstGeom prst="rect">
            <a:avLst/>
          </a:prstGeom>
        </p:spPr>
      </p:pic>
    </p:spTree>
    <p:extLst>
      <p:ext uri="{BB962C8B-B14F-4D97-AF65-F5344CB8AC3E}">
        <p14:creationId xmlns:p14="http://schemas.microsoft.com/office/powerpoint/2010/main" val="159884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04FE-F2B2-D84C-8777-0488F913AAB1}"/>
              </a:ext>
            </a:extLst>
          </p:cNvPr>
          <p:cNvSpPr>
            <a:spLocks noGrp="1"/>
          </p:cNvSpPr>
          <p:nvPr>
            <p:ph type="title"/>
          </p:nvPr>
        </p:nvSpPr>
        <p:spPr/>
        <p:txBody>
          <a:bodyPr/>
          <a:lstStyle/>
          <a:p>
            <a:r>
              <a:rPr lang="en-US" dirty="0"/>
              <a:t>SEAWAT Capabilities</a:t>
            </a:r>
          </a:p>
        </p:txBody>
      </p:sp>
      <p:sp>
        <p:nvSpPr>
          <p:cNvPr id="3" name="Content Placeholder 2">
            <a:extLst>
              <a:ext uri="{FF2B5EF4-FFF2-40B4-BE49-F238E27FC236}">
                <a16:creationId xmlns:a16="http://schemas.microsoft.com/office/drawing/2014/main" id="{1AFC4C34-E8D2-4843-ACCA-2D9A1E1FA370}"/>
              </a:ext>
            </a:extLst>
          </p:cNvPr>
          <p:cNvSpPr>
            <a:spLocks noGrp="1"/>
          </p:cNvSpPr>
          <p:nvPr>
            <p:ph idx="1"/>
          </p:nvPr>
        </p:nvSpPr>
        <p:spPr/>
        <p:txBody>
          <a:bodyPr/>
          <a:lstStyle/>
          <a:p>
            <a:r>
              <a:rPr lang="en-US" sz="2400" dirty="0"/>
              <a:t>Simulated concentrations can be used to calculate densities used by the GWF Buoyancy Package</a:t>
            </a:r>
          </a:p>
          <a:p>
            <a:r>
              <a:rPr lang="en-US" sz="2400" dirty="0"/>
              <a:t>Compatible with unstructured grids and the Newton flow formulation</a:t>
            </a:r>
          </a:p>
          <a:p>
            <a:endParaRPr lang="en-US" sz="2400" dirty="0"/>
          </a:p>
        </p:txBody>
      </p:sp>
      <p:pic>
        <p:nvPicPr>
          <p:cNvPr id="5" name="Picture 4">
            <a:extLst>
              <a:ext uri="{FF2B5EF4-FFF2-40B4-BE49-F238E27FC236}">
                <a16:creationId xmlns:a16="http://schemas.microsoft.com/office/drawing/2014/main" id="{F5F11CE8-CAEC-7345-A2E4-4DA6C89221FB}"/>
              </a:ext>
            </a:extLst>
          </p:cNvPr>
          <p:cNvPicPr>
            <a:picLocks noChangeAspect="1"/>
          </p:cNvPicPr>
          <p:nvPr/>
        </p:nvPicPr>
        <p:blipFill rotWithShape="1">
          <a:blip r:embed="rId2"/>
          <a:srcRect r="9711"/>
          <a:stretch/>
        </p:blipFill>
        <p:spPr>
          <a:xfrm>
            <a:off x="3952195" y="3070289"/>
            <a:ext cx="6823124" cy="3488415"/>
          </a:xfrm>
          <a:prstGeom prst="rect">
            <a:avLst/>
          </a:prstGeom>
        </p:spPr>
      </p:pic>
    </p:spTree>
    <p:extLst>
      <p:ext uri="{BB962C8B-B14F-4D97-AF65-F5344CB8AC3E}">
        <p14:creationId xmlns:p14="http://schemas.microsoft.com/office/powerpoint/2010/main" val="133242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Freshwater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3200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4" name="Rectangle 3">
            <a:extLst>
              <a:ext uri="{FF2B5EF4-FFF2-40B4-BE49-F238E27FC236}">
                <a16:creationId xmlns:a16="http://schemas.microsoft.com/office/drawing/2014/main" id="{669F8288-BEDA-334E-98A2-C1651A7BB7D8}"/>
              </a:ext>
            </a:extLst>
          </p:cNvPr>
          <p:cNvSpPr/>
          <p:nvPr/>
        </p:nvSpPr>
        <p:spPr bwMode="auto">
          <a:xfrm>
            <a:off x="3200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A9A62211-9255-6948-A1A5-04834EA7FE22}"/>
              </a:ext>
            </a:extLst>
          </p:cNvPr>
          <p:cNvSpPr/>
          <p:nvPr/>
        </p:nvSpPr>
        <p:spPr bwMode="auto">
          <a:xfrm>
            <a:off x="5958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9E22BD2-9330-EB4C-8793-53157C434683}"/>
              </a:ext>
            </a:extLst>
          </p:cNvPr>
          <p:cNvSpPr/>
          <p:nvPr/>
        </p:nvSpPr>
        <p:spPr bwMode="auto">
          <a:xfrm>
            <a:off x="5958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461083E-EC97-6D47-BE2D-46E4244E6C7E}"/>
              </a:ext>
            </a:extLst>
          </p:cNvPr>
          <p:cNvSpPr txBox="1"/>
          <p:nvPr/>
        </p:nvSpPr>
        <p:spPr>
          <a:xfrm>
            <a:off x="2667000" y="1524001"/>
            <a:ext cx="6858000" cy="461665"/>
          </a:xfrm>
          <a:prstGeom prst="rect">
            <a:avLst/>
          </a:prstGeom>
          <a:noFill/>
        </p:spPr>
        <p:txBody>
          <a:bodyPr wrap="square" rtlCol="0">
            <a:spAutoFit/>
          </a:bodyPr>
          <a:lstStyle/>
          <a:p>
            <a:r>
              <a:rPr lang="en-US" sz="2400" dirty="0">
                <a:solidFill>
                  <a:schemeClr val="bg1"/>
                </a:solidFill>
              </a:rPr>
              <a:t>SEAWAT uses a freshwater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2727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C57BB8A2-050D-B749-A9BE-6C5F5121BD8C}"/>
              </a:ext>
            </a:extLst>
          </p:cNvPr>
          <p:cNvCxnSpPr>
            <a:cxnSpLocks/>
          </p:cNvCxnSpPr>
          <p:nvPr/>
        </p:nvCxnSpPr>
        <p:spPr bwMode="auto">
          <a:xfrm flipH="1">
            <a:off x="2727258" y="40386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EDC4747A-8A23-2A4E-99BD-6700719E7803}"/>
              </a:ext>
            </a:extLst>
          </p:cNvPr>
          <p:cNvCxnSpPr>
            <a:cxnSpLocks/>
          </p:cNvCxnSpPr>
          <p:nvPr/>
        </p:nvCxnSpPr>
        <p:spPr bwMode="auto">
          <a:xfrm flipH="1">
            <a:off x="5912440" y="47244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1" name="Picture 20">
            <a:extLst>
              <a:ext uri="{FF2B5EF4-FFF2-40B4-BE49-F238E27FC236}">
                <a16:creationId xmlns:a16="http://schemas.microsoft.com/office/drawing/2014/main" id="{8CB9F0A8-50A8-F340-9DBD-C9FC6872D48F}"/>
              </a:ext>
            </a:extLst>
          </p:cNvPr>
          <p:cNvPicPr>
            <a:picLocks noChangeAspect="1"/>
          </p:cNvPicPr>
          <p:nvPr/>
        </p:nvPicPr>
        <p:blipFill>
          <a:blip r:embed="rId3"/>
          <a:stretch>
            <a:fillRect/>
          </a:stretch>
        </p:blipFill>
        <p:spPr>
          <a:xfrm>
            <a:off x="2247900" y="3797300"/>
            <a:ext cx="419100" cy="317500"/>
          </a:xfrm>
          <a:prstGeom prst="rect">
            <a:avLst/>
          </a:prstGeom>
        </p:spPr>
      </p:pic>
      <p:pic>
        <p:nvPicPr>
          <p:cNvPr id="22" name="Picture 21">
            <a:extLst>
              <a:ext uri="{FF2B5EF4-FFF2-40B4-BE49-F238E27FC236}">
                <a16:creationId xmlns:a16="http://schemas.microsoft.com/office/drawing/2014/main" id="{49E6B894-4324-1044-B377-7F60CDB838C9}"/>
              </a:ext>
            </a:extLst>
          </p:cNvPr>
          <p:cNvPicPr>
            <a:picLocks noChangeAspect="1"/>
          </p:cNvPicPr>
          <p:nvPr/>
        </p:nvPicPr>
        <p:blipFill>
          <a:blip r:embed="rId4"/>
          <a:stretch>
            <a:fillRect/>
          </a:stretch>
        </p:blipFill>
        <p:spPr>
          <a:xfrm>
            <a:off x="9258300" y="4483100"/>
            <a:ext cx="419100" cy="317500"/>
          </a:xfrm>
          <a:prstGeom prst="rect">
            <a:avLst/>
          </a:prstGeom>
        </p:spPr>
      </p:pic>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5"/>
          <a:stretch>
            <a:fillRect/>
          </a:stretch>
        </p:blipFill>
        <p:spPr>
          <a:xfrm>
            <a:off x="9296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6"/>
          <a:stretch>
            <a:fillRect/>
          </a:stretch>
        </p:blipFill>
        <p:spPr>
          <a:xfrm>
            <a:off x="2438400" y="4191000"/>
            <a:ext cx="266700" cy="279400"/>
          </a:xfrm>
          <a:prstGeom prst="rect">
            <a:avLst/>
          </a:prstGeom>
        </p:spPr>
      </p:pic>
      <p:pic>
        <p:nvPicPr>
          <p:cNvPr id="26" name="Picture 25">
            <a:extLst>
              <a:ext uri="{FF2B5EF4-FFF2-40B4-BE49-F238E27FC236}">
                <a16:creationId xmlns:a16="http://schemas.microsoft.com/office/drawing/2014/main" id="{5A75604D-2C6F-1C4F-A6CC-B19BB1C47F7D}"/>
              </a:ext>
            </a:extLst>
          </p:cNvPr>
          <p:cNvPicPr>
            <a:picLocks noChangeAspect="1"/>
          </p:cNvPicPr>
          <p:nvPr/>
        </p:nvPicPr>
        <p:blipFill>
          <a:blip r:embed="rId7"/>
          <a:stretch>
            <a:fillRect/>
          </a:stretch>
        </p:blipFill>
        <p:spPr>
          <a:xfrm>
            <a:off x="3759200" y="2146300"/>
            <a:ext cx="4241800" cy="7493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4343038" y="5650832"/>
            <a:ext cx="4267200" cy="838200"/>
          </a:xfrm>
          <a:prstGeom prst="rect">
            <a:avLst/>
          </a:prstGeom>
          <a:noFill/>
        </p:spPr>
        <p:txBody>
          <a:bodyPr wrap="square" rtlCol="0">
            <a:spAutoFit/>
          </a:bodyPr>
          <a:lstStyle/>
          <a:p>
            <a:r>
              <a:rPr lang="en-US" sz="2400" dirty="0">
                <a:solidFill>
                  <a:schemeClr val="bg1"/>
                </a:solidFill>
              </a:rPr>
              <a:t>Problem: freshwater head is not the water table</a:t>
            </a:r>
            <a:endParaRPr lang="en-US" sz="2400" baseline="-25000" dirty="0">
              <a:solidFill>
                <a:schemeClr val="bg1"/>
              </a:solidFill>
            </a:endParaRPr>
          </a:p>
        </p:txBody>
      </p:sp>
    </p:spTree>
    <p:extLst>
      <p:ext uri="{BB962C8B-B14F-4D97-AF65-F5344CB8AC3E}">
        <p14:creationId xmlns:p14="http://schemas.microsoft.com/office/powerpoint/2010/main" val="3195760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Alternative Hydraulic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3200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4" name="Rectangle 3">
            <a:extLst>
              <a:ext uri="{FF2B5EF4-FFF2-40B4-BE49-F238E27FC236}">
                <a16:creationId xmlns:a16="http://schemas.microsoft.com/office/drawing/2014/main" id="{669F8288-BEDA-334E-98A2-C1651A7BB7D8}"/>
              </a:ext>
            </a:extLst>
          </p:cNvPr>
          <p:cNvSpPr/>
          <p:nvPr/>
        </p:nvSpPr>
        <p:spPr bwMode="auto">
          <a:xfrm>
            <a:off x="3200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A9A62211-9255-6948-A1A5-04834EA7FE22}"/>
              </a:ext>
            </a:extLst>
          </p:cNvPr>
          <p:cNvSpPr/>
          <p:nvPr/>
        </p:nvSpPr>
        <p:spPr bwMode="auto">
          <a:xfrm>
            <a:off x="5958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9E22BD2-9330-EB4C-8793-53157C434683}"/>
              </a:ext>
            </a:extLst>
          </p:cNvPr>
          <p:cNvSpPr/>
          <p:nvPr/>
        </p:nvSpPr>
        <p:spPr bwMode="auto">
          <a:xfrm>
            <a:off x="5958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461083E-EC97-6D47-BE2D-46E4244E6C7E}"/>
              </a:ext>
            </a:extLst>
          </p:cNvPr>
          <p:cNvSpPr txBox="1"/>
          <p:nvPr/>
        </p:nvSpPr>
        <p:spPr>
          <a:xfrm>
            <a:off x="2667000" y="1524001"/>
            <a:ext cx="6858000" cy="461665"/>
          </a:xfrm>
          <a:prstGeom prst="rect">
            <a:avLst/>
          </a:prstGeom>
          <a:noFill/>
        </p:spPr>
        <p:txBody>
          <a:bodyPr wrap="square" rtlCol="0">
            <a:spAutoFit/>
          </a:bodyPr>
          <a:lstStyle/>
          <a:p>
            <a:r>
              <a:rPr lang="en-US" sz="2400" dirty="0">
                <a:solidFill>
                  <a:schemeClr val="bg1"/>
                </a:solidFill>
              </a:rPr>
              <a:t>What about a hydraulic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2727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3"/>
          <a:stretch>
            <a:fillRect/>
          </a:stretch>
        </p:blipFill>
        <p:spPr>
          <a:xfrm>
            <a:off x="9296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4"/>
          <a:stretch>
            <a:fillRect/>
          </a:stretch>
        </p:blipFill>
        <p:spPr>
          <a:xfrm>
            <a:off x="2438400" y="4191000"/>
            <a:ext cx="266700" cy="2794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4343038" y="5650833"/>
            <a:ext cx="4267200" cy="830997"/>
          </a:xfrm>
          <a:prstGeom prst="rect">
            <a:avLst/>
          </a:prstGeom>
          <a:noFill/>
        </p:spPr>
        <p:txBody>
          <a:bodyPr wrap="square" rtlCol="0">
            <a:spAutoFit/>
          </a:bodyPr>
          <a:lstStyle/>
          <a:p>
            <a:r>
              <a:rPr lang="en-US" sz="2400" dirty="0">
                <a:solidFill>
                  <a:schemeClr val="bg1"/>
                </a:solidFill>
              </a:rPr>
              <a:t>Head is the dependent variable and the water table</a:t>
            </a:r>
            <a:endParaRPr lang="en-US" sz="2400" baseline="-25000" dirty="0">
              <a:solidFill>
                <a:schemeClr val="bg1"/>
              </a:solidFill>
            </a:endParaRPr>
          </a:p>
        </p:txBody>
      </p:sp>
      <p:pic>
        <p:nvPicPr>
          <p:cNvPr id="8" name="Picture 7">
            <a:extLst>
              <a:ext uri="{FF2B5EF4-FFF2-40B4-BE49-F238E27FC236}">
                <a16:creationId xmlns:a16="http://schemas.microsoft.com/office/drawing/2014/main" id="{2DF8C18C-08DC-8343-99A8-392F328B372A}"/>
              </a:ext>
            </a:extLst>
          </p:cNvPr>
          <p:cNvPicPr>
            <a:picLocks noChangeAspect="1"/>
          </p:cNvPicPr>
          <p:nvPr/>
        </p:nvPicPr>
        <p:blipFill>
          <a:blip r:embed="rId5"/>
          <a:stretch>
            <a:fillRect/>
          </a:stretch>
        </p:blipFill>
        <p:spPr>
          <a:xfrm>
            <a:off x="3607390" y="2110432"/>
            <a:ext cx="4610100" cy="749300"/>
          </a:xfrm>
          <a:prstGeom prst="rect">
            <a:avLst/>
          </a:prstGeom>
        </p:spPr>
      </p:pic>
    </p:spTree>
    <p:extLst>
      <p:ext uri="{BB962C8B-B14F-4D97-AF65-F5344CB8AC3E}">
        <p14:creationId xmlns:p14="http://schemas.microsoft.com/office/powerpoint/2010/main" val="213539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7201-28F9-8E41-9E27-6A6EBF731232}"/>
              </a:ext>
            </a:extLst>
          </p:cNvPr>
          <p:cNvSpPr>
            <a:spLocks noGrp="1"/>
          </p:cNvSpPr>
          <p:nvPr>
            <p:ph type="title"/>
          </p:nvPr>
        </p:nvSpPr>
        <p:spPr/>
        <p:txBody>
          <a:bodyPr/>
          <a:lstStyle/>
          <a:p>
            <a:r>
              <a:rPr lang="en-US" dirty="0"/>
              <a:t>Hydraulic-Head Formulation Manuscript</a:t>
            </a:r>
          </a:p>
        </p:txBody>
      </p:sp>
      <p:pic>
        <p:nvPicPr>
          <p:cNvPr id="4" name="Picture 3">
            <a:extLst>
              <a:ext uri="{FF2B5EF4-FFF2-40B4-BE49-F238E27FC236}">
                <a16:creationId xmlns:a16="http://schemas.microsoft.com/office/drawing/2014/main" id="{34E7873D-E9F2-F940-A761-DBBE50D12E5D}"/>
              </a:ext>
            </a:extLst>
          </p:cNvPr>
          <p:cNvPicPr>
            <a:picLocks noChangeAspect="1"/>
          </p:cNvPicPr>
          <p:nvPr/>
        </p:nvPicPr>
        <p:blipFill>
          <a:blip r:embed="rId2"/>
          <a:stretch>
            <a:fillRect/>
          </a:stretch>
        </p:blipFill>
        <p:spPr>
          <a:xfrm>
            <a:off x="7192681" y="1906449"/>
            <a:ext cx="3104349" cy="3519237"/>
          </a:xfrm>
          <a:prstGeom prst="rect">
            <a:avLst/>
          </a:prstGeom>
        </p:spPr>
      </p:pic>
      <p:pic>
        <p:nvPicPr>
          <p:cNvPr id="5" name="Picture 4">
            <a:extLst>
              <a:ext uri="{FF2B5EF4-FFF2-40B4-BE49-F238E27FC236}">
                <a16:creationId xmlns:a16="http://schemas.microsoft.com/office/drawing/2014/main" id="{C1932E9B-4BE8-3B4D-92AE-78AB5F842478}"/>
              </a:ext>
            </a:extLst>
          </p:cNvPr>
          <p:cNvPicPr>
            <a:picLocks noChangeAspect="1"/>
          </p:cNvPicPr>
          <p:nvPr/>
        </p:nvPicPr>
        <p:blipFill>
          <a:blip r:embed="rId3"/>
          <a:stretch>
            <a:fillRect/>
          </a:stretch>
        </p:blipFill>
        <p:spPr>
          <a:xfrm>
            <a:off x="2243277" y="1295400"/>
            <a:ext cx="3852723" cy="5152516"/>
          </a:xfrm>
          <a:prstGeom prst="rect">
            <a:avLst/>
          </a:prstGeom>
        </p:spPr>
      </p:pic>
    </p:spTree>
    <p:extLst>
      <p:ext uri="{BB962C8B-B14F-4D97-AF65-F5344CB8AC3E}">
        <p14:creationId xmlns:p14="http://schemas.microsoft.com/office/powerpoint/2010/main" val="349093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7C58-137A-6C47-92A5-CEB973C0D893}"/>
              </a:ext>
            </a:extLst>
          </p:cNvPr>
          <p:cNvSpPr>
            <a:spLocks noGrp="1"/>
          </p:cNvSpPr>
          <p:nvPr>
            <p:ph type="title"/>
          </p:nvPr>
        </p:nvSpPr>
        <p:spPr/>
        <p:txBody>
          <a:bodyPr/>
          <a:lstStyle/>
          <a:p>
            <a:r>
              <a:rPr lang="en-US" dirty="0"/>
              <a:t>MODFLOW 6 Animation</a:t>
            </a:r>
          </a:p>
        </p:txBody>
      </p:sp>
      <p:pic>
        <p:nvPicPr>
          <p:cNvPr id="4" name="movie">
            <a:hlinkClick r:id="" action="ppaction://media"/>
            <a:extLst>
              <a:ext uri="{FF2B5EF4-FFF2-40B4-BE49-F238E27FC236}">
                <a16:creationId xmlns:a16="http://schemas.microsoft.com/office/drawing/2014/main" id="{4D5191D1-107A-5E4A-BB3F-B5D8D17B20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422" r="8368" b="12578"/>
          <a:stretch/>
        </p:blipFill>
        <p:spPr>
          <a:xfrm>
            <a:off x="1905001" y="1447801"/>
            <a:ext cx="8378825" cy="4267201"/>
          </a:xfrm>
          <a:prstGeom prst="rect">
            <a:avLst/>
          </a:prstGeom>
        </p:spPr>
      </p:pic>
    </p:spTree>
    <p:extLst>
      <p:ext uri="{BB962C8B-B14F-4D97-AF65-F5344CB8AC3E}">
        <p14:creationId xmlns:p14="http://schemas.microsoft.com/office/powerpoint/2010/main" val="44372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groundwater transport model</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2875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2ADA-58D1-2C49-9074-FEE08D9748BB}"/>
              </a:ext>
            </a:extLst>
          </p:cNvPr>
          <p:cNvSpPr>
            <a:spLocks noGrp="1"/>
          </p:cNvSpPr>
          <p:nvPr>
            <p:ph type="title"/>
          </p:nvPr>
        </p:nvSpPr>
        <p:spPr/>
        <p:txBody>
          <a:bodyPr/>
          <a:lstStyle/>
          <a:p>
            <a:r>
              <a:rPr lang="en-US" dirty="0"/>
              <a:t>Elder-Like Problem</a:t>
            </a:r>
          </a:p>
        </p:txBody>
      </p:sp>
      <p:pic>
        <p:nvPicPr>
          <p:cNvPr id="3" name="Picture 2">
            <a:extLst>
              <a:ext uri="{FF2B5EF4-FFF2-40B4-BE49-F238E27FC236}">
                <a16:creationId xmlns:a16="http://schemas.microsoft.com/office/drawing/2014/main" id="{5CEFAACB-298C-9B4D-908F-C62DA00E7ECF}"/>
              </a:ext>
            </a:extLst>
          </p:cNvPr>
          <p:cNvPicPr>
            <a:picLocks noChangeAspect="1"/>
          </p:cNvPicPr>
          <p:nvPr/>
        </p:nvPicPr>
        <p:blipFill>
          <a:blip r:embed="rId2"/>
          <a:stretch>
            <a:fillRect/>
          </a:stretch>
        </p:blipFill>
        <p:spPr>
          <a:xfrm>
            <a:off x="776395" y="2255029"/>
            <a:ext cx="4686394" cy="1961057"/>
          </a:xfrm>
          <a:prstGeom prst="rect">
            <a:avLst/>
          </a:prstGeom>
        </p:spPr>
      </p:pic>
      <p:pic>
        <p:nvPicPr>
          <p:cNvPr id="4" name="Picture 3">
            <a:extLst>
              <a:ext uri="{FF2B5EF4-FFF2-40B4-BE49-F238E27FC236}">
                <a16:creationId xmlns:a16="http://schemas.microsoft.com/office/drawing/2014/main" id="{B04F85FB-D455-5B43-BA27-5F4D18221D2D}"/>
              </a:ext>
            </a:extLst>
          </p:cNvPr>
          <p:cNvPicPr>
            <a:picLocks noChangeAspect="1"/>
          </p:cNvPicPr>
          <p:nvPr/>
        </p:nvPicPr>
        <p:blipFill>
          <a:blip r:embed="rId3"/>
          <a:stretch>
            <a:fillRect/>
          </a:stretch>
        </p:blipFill>
        <p:spPr>
          <a:xfrm>
            <a:off x="7169478" y="495411"/>
            <a:ext cx="4032775" cy="3519237"/>
          </a:xfrm>
          <a:prstGeom prst="rect">
            <a:avLst/>
          </a:prstGeom>
        </p:spPr>
      </p:pic>
      <p:pic>
        <p:nvPicPr>
          <p:cNvPr id="5" name="Picture 4">
            <a:extLst>
              <a:ext uri="{FF2B5EF4-FFF2-40B4-BE49-F238E27FC236}">
                <a16:creationId xmlns:a16="http://schemas.microsoft.com/office/drawing/2014/main" id="{21B368C1-7DA4-8042-85F0-323439225EF1}"/>
              </a:ext>
            </a:extLst>
          </p:cNvPr>
          <p:cNvPicPr>
            <a:picLocks noChangeAspect="1"/>
          </p:cNvPicPr>
          <p:nvPr/>
        </p:nvPicPr>
        <p:blipFill>
          <a:blip r:embed="rId4"/>
          <a:stretch>
            <a:fillRect/>
          </a:stretch>
        </p:blipFill>
        <p:spPr>
          <a:xfrm>
            <a:off x="6942579" y="4516082"/>
            <a:ext cx="4486571" cy="1858185"/>
          </a:xfrm>
          <a:prstGeom prst="rect">
            <a:avLst/>
          </a:prstGeom>
        </p:spPr>
      </p:pic>
    </p:spTree>
    <p:extLst>
      <p:ext uri="{BB962C8B-B14F-4D97-AF65-F5344CB8AC3E}">
        <p14:creationId xmlns:p14="http://schemas.microsoft.com/office/powerpoint/2010/main" val="25375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725699-24EB-FB4E-8BED-3EF42D57C46C}"/>
              </a:ext>
            </a:extLst>
          </p:cNvPr>
          <p:cNvSpPr>
            <a:spLocks noGrp="1"/>
          </p:cNvSpPr>
          <p:nvPr>
            <p:ph type="title"/>
          </p:nvPr>
        </p:nvSpPr>
        <p:spPr/>
        <p:txBody>
          <a:bodyPr/>
          <a:lstStyle/>
          <a:p>
            <a:r>
              <a:rPr lang="en-US" dirty="0"/>
              <a:t>Unstructured Cross-Section Simulation</a:t>
            </a:r>
          </a:p>
        </p:txBody>
      </p:sp>
      <p:sp>
        <p:nvSpPr>
          <p:cNvPr id="5" name="Content Placeholder 4">
            <a:extLst>
              <a:ext uri="{FF2B5EF4-FFF2-40B4-BE49-F238E27FC236}">
                <a16:creationId xmlns:a16="http://schemas.microsoft.com/office/drawing/2014/main" id="{E7F12F77-8E47-CE4F-8F8E-57669E67028D}"/>
              </a:ext>
            </a:extLst>
          </p:cNvPr>
          <p:cNvSpPr>
            <a:spLocks noGrp="1"/>
          </p:cNvSpPr>
          <p:nvPr>
            <p:ph idx="1"/>
          </p:nvPr>
        </p:nvSpPr>
        <p:spPr/>
        <p:txBody>
          <a:bodyPr/>
          <a:lstStyle/>
          <a:p>
            <a:endParaRPr lang="en-US" dirty="0"/>
          </a:p>
        </p:txBody>
      </p:sp>
      <p:pic>
        <p:nvPicPr>
          <p:cNvPr id="7" name="movie2.mp4">
            <a:hlinkClick r:id="" action="ppaction://media"/>
            <a:extLst>
              <a:ext uri="{FF2B5EF4-FFF2-40B4-BE49-F238E27FC236}">
                <a16:creationId xmlns:a16="http://schemas.microsoft.com/office/drawing/2014/main" id="{A32F1B75-45C8-304A-BCDE-9062C93E61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5001" r="7500" b="13749"/>
          <a:stretch/>
        </p:blipFill>
        <p:spPr>
          <a:xfrm>
            <a:off x="1905000" y="2133600"/>
            <a:ext cx="8458200" cy="4343400"/>
          </a:xfrm>
          <a:prstGeom prst="rect">
            <a:avLst/>
          </a:prstGeom>
        </p:spPr>
      </p:pic>
    </p:spTree>
    <p:extLst>
      <p:ext uri="{BB962C8B-B14F-4D97-AF65-F5344CB8AC3E}">
        <p14:creationId xmlns:p14="http://schemas.microsoft.com/office/powerpoint/2010/main" val="47904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9EA4-3E40-F546-9A76-F3EC757A4480}"/>
              </a:ext>
            </a:extLst>
          </p:cNvPr>
          <p:cNvSpPr>
            <a:spLocks noGrp="1"/>
          </p:cNvSpPr>
          <p:nvPr>
            <p:ph type="title"/>
          </p:nvPr>
        </p:nvSpPr>
        <p:spPr/>
        <p:txBody>
          <a:bodyPr/>
          <a:lstStyle/>
          <a:p>
            <a:r>
              <a:rPr lang="en-US" dirty="0"/>
              <a:t>Examples Document</a:t>
            </a:r>
          </a:p>
        </p:txBody>
      </p:sp>
      <p:pic>
        <p:nvPicPr>
          <p:cNvPr id="4" name="Picture 3">
            <a:extLst>
              <a:ext uri="{FF2B5EF4-FFF2-40B4-BE49-F238E27FC236}">
                <a16:creationId xmlns:a16="http://schemas.microsoft.com/office/drawing/2014/main" id="{49D44C64-315C-ED41-BDBD-2E3C332E1208}"/>
              </a:ext>
            </a:extLst>
          </p:cNvPr>
          <p:cNvPicPr>
            <a:picLocks noChangeAspect="1"/>
          </p:cNvPicPr>
          <p:nvPr/>
        </p:nvPicPr>
        <p:blipFill>
          <a:blip r:embed="rId2"/>
          <a:stretch>
            <a:fillRect/>
          </a:stretch>
        </p:blipFill>
        <p:spPr>
          <a:xfrm>
            <a:off x="1832099" y="1295400"/>
            <a:ext cx="3615142" cy="4684105"/>
          </a:xfrm>
          <a:prstGeom prst="rect">
            <a:avLst/>
          </a:prstGeom>
        </p:spPr>
      </p:pic>
      <p:pic>
        <p:nvPicPr>
          <p:cNvPr id="6" name="Picture 5">
            <a:extLst>
              <a:ext uri="{FF2B5EF4-FFF2-40B4-BE49-F238E27FC236}">
                <a16:creationId xmlns:a16="http://schemas.microsoft.com/office/drawing/2014/main" id="{46682D64-9C9B-FB41-817B-7F731724E975}"/>
              </a:ext>
            </a:extLst>
          </p:cNvPr>
          <p:cNvPicPr>
            <a:picLocks noChangeAspect="1"/>
          </p:cNvPicPr>
          <p:nvPr/>
        </p:nvPicPr>
        <p:blipFill>
          <a:blip r:embed="rId3"/>
          <a:stretch>
            <a:fillRect/>
          </a:stretch>
        </p:blipFill>
        <p:spPr>
          <a:xfrm>
            <a:off x="6778301" y="887132"/>
            <a:ext cx="4057551" cy="2430229"/>
          </a:xfrm>
          <a:prstGeom prst="rect">
            <a:avLst/>
          </a:prstGeom>
        </p:spPr>
      </p:pic>
      <p:pic>
        <p:nvPicPr>
          <p:cNvPr id="7" name="Picture 6">
            <a:extLst>
              <a:ext uri="{FF2B5EF4-FFF2-40B4-BE49-F238E27FC236}">
                <a16:creationId xmlns:a16="http://schemas.microsoft.com/office/drawing/2014/main" id="{EA3DA9CB-9F54-7F4D-A211-4068540F025B}"/>
              </a:ext>
            </a:extLst>
          </p:cNvPr>
          <p:cNvPicPr>
            <a:picLocks noChangeAspect="1"/>
          </p:cNvPicPr>
          <p:nvPr/>
        </p:nvPicPr>
        <p:blipFill>
          <a:blip r:embed="rId4"/>
          <a:stretch>
            <a:fillRect/>
          </a:stretch>
        </p:blipFill>
        <p:spPr>
          <a:xfrm>
            <a:off x="6792638" y="3758964"/>
            <a:ext cx="4028876" cy="2430229"/>
          </a:xfrm>
          <a:prstGeom prst="rect">
            <a:avLst/>
          </a:prstGeom>
        </p:spPr>
      </p:pic>
    </p:spTree>
    <p:extLst>
      <p:ext uri="{BB962C8B-B14F-4D97-AF65-F5344CB8AC3E}">
        <p14:creationId xmlns:p14="http://schemas.microsoft.com/office/powerpoint/2010/main" val="259407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Transport Model</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000" dirty="0"/>
              <a:t>New model type in MODFLOW 6 called GWT</a:t>
            </a:r>
          </a:p>
          <a:p>
            <a:pPr lvl="1"/>
            <a:r>
              <a:rPr lang="en-US" sz="1800" dirty="0"/>
              <a:t>Can run concurrently with GWF, or</a:t>
            </a:r>
          </a:p>
          <a:p>
            <a:pPr lvl="1"/>
            <a:r>
              <a:rPr lang="en-US" sz="1800" dirty="0"/>
              <a:t>Can run by itself using saved GWF results</a:t>
            </a:r>
          </a:p>
          <a:p>
            <a:r>
              <a:rPr lang="en-US" sz="2000" dirty="0"/>
              <a:t>Alternative to MT3D</a:t>
            </a:r>
          </a:p>
          <a:p>
            <a:pPr lvl="1"/>
            <a:r>
              <a:rPr lang="en-US" sz="1800" dirty="0"/>
              <a:t>MT3D-USGS will work with MODFLOW 6 output for regular grids</a:t>
            </a:r>
          </a:p>
          <a:p>
            <a:r>
              <a:rPr lang="en-US" sz="2000" dirty="0"/>
              <a:t>Works with regular or unstructured grids</a:t>
            </a:r>
          </a:p>
          <a:p>
            <a:r>
              <a:rPr lang="en-US" sz="2000" dirty="0"/>
              <a:t>Works with the Newton flow formulation</a:t>
            </a:r>
          </a:p>
          <a:p>
            <a:r>
              <a:rPr lang="en-US" sz="2000" dirty="0"/>
              <a:t>Simulates advection, dispersion, sources and sinks, sorption, decay, and any number of immobile domains</a:t>
            </a:r>
          </a:p>
          <a:p>
            <a:r>
              <a:rPr lang="en-US" sz="2000" dirty="0"/>
              <a:t>Can simulate transport in lakes, streams, wells, and the unsaturated zone</a:t>
            </a:r>
          </a:p>
          <a:p>
            <a:r>
              <a:rPr lang="en-US" sz="2000" dirty="0"/>
              <a:t>Implicit formulation (no particles)</a:t>
            </a:r>
          </a:p>
          <a:p>
            <a:pPr lvl="1"/>
            <a:r>
              <a:rPr lang="en-US" sz="1800" dirty="0"/>
              <a:t>Second-order TVD </a:t>
            </a:r>
          </a:p>
          <a:p>
            <a:pPr lvl="1"/>
            <a:r>
              <a:rPr lang="en-US" sz="1800" dirty="0"/>
              <a:t>Optional use of XT3D for dispersion</a:t>
            </a:r>
          </a:p>
        </p:txBody>
      </p:sp>
    </p:spTree>
    <p:extLst>
      <p:ext uri="{BB962C8B-B14F-4D97-AF65-F5344CB8AC3E}">
        <p14:creationId xmlns:p14="http://schemas.microsoft.com/office/powerpoint/2010/main" val="1291948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FEF5-56AA-A64F-910F-E1861840A307}"/>
              </a:ext>
            </a:extLst>
          </p:cNvPr>
          <p:cNvSpPr>
            <a:spLocks noGrp="1"/>
          </p:cNvSpPr>
          <p:nvPr>
            <p:ph type="title"/>
          </p:nvPr>
        </p:nvSpPr>
        <p:spPr/>
        <p:txBody>
          <a:bodyPr/>
          <a:lstStyle/>
          <a:p>
            <a:r>
              <a:rPr lang="en-US" dirty="0"/>
              <a:t>Documentation in Preparation</a:t>
            </a:r>
          </a:p>
        </p:txBody>
      </p:sp>
      <p:pic>
        <p:nvPicPr>
          <p:cNvPr id="4" name="Picture 3">
            <a:extLst>
              <a:ext uri="{FF2B5EF4-FFF2-40B4-BE49-F238E27FC236}">
                <a16:creationId xmlns:a16="http://schemas.microsoft.com/office/drawing/2014/main" id="{833B151B-6B0C-4343-AC4B-97D4BA630E9B}"/>
              </a:ext>
            </a:extLst>
          </p:cNvPr>
          <p:cNvPicPr>
            <a:picLocks noChangeAspect="1"/>
          </p:cNvPicPr>
          <p:nvPr/>
        </p:nvPicPr>
        <p:blipFill>
          <a:blip r:embed="rId2"/>
          <a:stretch>
            <a:fillRect/>
          </a:stretch>
        </p:blipFill>
        <p:spPr>
          <a:xfrm>
            <a:off x="1705648" y="1124919"/>
            <a:ext cx="3967617" cy="5152516"/>
          </a:xfrm>
          <a:prstGeom prst="rect">
            <a:avLst/>
          </a:prstGeom>
        </p:spPr>
      </p:pic>
      <p:pic>
        <p:nvPicPr>
          <p:cNvPr id="5" name="Picture 4">
            <a:extLst>
              <a:ext uri="{FF2B5EF4-FFF2-40B4-BE49-F238E27FC236}">
                <a16:creationId xmlns:a16="http://schemas.microsoft.com/office/drawing/2014/main" id="{4AF4C6F7-31CF-2F4F-AFE4-F2C8E9ED5A59}"/>
              </a:ext>
            </a:extLst>
          </p:cNvPr>
          <p:cNvPicPr>
            <a:picLocks noChangeAspect="1"/>
          </p:cNvPicPr>
          <p:nvPr/>
        </p:nvPicPr>
        <p:blipFill>
          <a:blip r:embed="rId3"/>
          <a:stretch>
            <a:fillRect/>
          </a:stretch>
        </p:blipFill>
        <p:spPr>
          <a:xfrm>
            <a:off x="6729384" y="1124919"/>
            <a:ext cx="4033652" cy="5152516"/>
          </a:xfrm>
          <a:prstGeom prst="rect">
            <a:avLst/>
          </a:prstGeom>
        </p:spPr>
      </p:pic>
    </p:spTree>
    <p:extLst>
      <p:ext uri="{BB962C8B-B14F-4D97-AF65-F5344CB8AC3E}">
        <p14:creationId xmlns:p14="http://schemas.microsoft.com/office/powerpoint/2010/main" val="3733304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1820-3CBC-F049-ADE7-9AC045626AEE}"/>
              </a:ext>
            </a:extLst>
          </p:cNvPr>
          <p:cNvSpPr>
            <a:spLocks noGrp="1"/>
          </p:cNvSpPr>
          <p:nvPr>
            <p:ph type="title"/>
          </p:nvPr>
        </p:nvSpPr>
        <p:spPr/>
        <p:txBody>
          <a:bodyPr/>
          <a:lstStyle/>
          <a:p>
            <a:r>
              <a:rPr lang="en-US" dirty="0"/>
              <a:t>Transport Equation</a:t>
            </a:r>
          </a:p>
        </p:txBody>
      </p:sp>
      <p:pic>
        <p:nvPicPr>
          <p:cNvPr id="3" name="Picture 2">
            <a:extLst>
              <a:ext uri="{FF2B5EF4-FFF2-40B4-BE49-F238E27FC236}">
                <a16:creationId xmlns:a16="http://schemas.microsoft.com/office/drawing/2014/main" id="{4BC2DFF1-D730-6D42-B93F-E1EC16F3245F}"/>
              </a:ext>
            </a:extLst>
          </p:cNvPr>
          <p:cNvPicPr>
            <a:picLocks noChangeAspect="1"/>
          </p:cNvPicPr>
          <p:nvPr/>
        </p:nvPicPr>
        <p:blipFill>
          <a:blip r:embed="rId2"/>
          <a:stretch>
            <a:fillRect/>
          </a:stretch>
        </p:blipFill>
        <p:spPr>
          <a:xfrm>
            <a:off x="417894" y="1598761"/>
            <a:ext cx="11356213" cy="3626612"/>
          </a:xfrm>
          <a:prstGeom prst="rect">
            <a:avLst/>
          </a:prstGeom>
        </p:spPr>
      </p:pic>
    </p:spTree>
    <p:extLst>
      <p:ext uri="{BB962C8B-B14F-4D97-AF65-F5344CB8AC3E}">
        <p14:creationId xmlns:p14="http://schemas.microsoft.com/office/powerpoint/2010/main" val="1234698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B82B-7FC4-204C-A26D-03ED3D8B9619}"/>
              </a:ext>
            </a:extLst>
          </p:cNvPr>
          <p:cNvSpPr>
            <a:spLocks noGrp="1"/>
          </p:cNvSpPr>
          <p:nvPr>
            <p:ph type="title"/>
          </p:nvPr>
        </p:nvSpPr>
        <p:spPr/>
        <p:txBody>
          <a:bodyPr/>
          <a:lstStyle/>
          <a:p>
            <a:r>
              <a:rPr lang="en-US" dirty="0"/>
              <a:t>GWT Packages</a:t>
            </a:r>
          </a:p>
        </p:txBody>
      </p:sp>
      <p:pic>
        <p:nvPicPr>
          <p:cNvPr id="4" name="Picture 3">
            <a:extLst>
              <a:ext uri="{FF2B5EF4-FFF2-40B4-BE49-F238E27FC236}">
                <a16:creationId xmlns:a16="http://schemas.microsoft.com/office/drawing/2014/main" id="{0BD28D85-0EAB-1242-93FF-863E85BBEAE4}"/>
              </a:ext>
            </a:extLst>
          </p:cNvPr>
          <p:cNvPicPr>
            <a:picLocks noChangeAspect="1"/>
          </p:cNvPicPr>
          <p:nvPr/>
        </p:nvPicPr>
        <p:blipFill>
          <a:blip r:embed="rId2"/>
          <a:stretch>
            <a:fillRect/>
          </a:stretch>
        </p:blipFill>
        <p:spPr>
          <a:xfrm>
            <a:off x="2663852" y="1121026"/>
            <a:ext cx="6864297" cy="5394876"/>
          </a:xfrm>
          <a:prstGeom prst="rect">
            <a:avLst/>
          </a:prstGeom>
        </p:spPr>
      </p:pic>
    </p:spTree>
    <p:extLst>
      <p:ext uri="{BB962C8B-B14F-4D97-AF65-F5344CB8AC3E}">
        <p14:creationId xmlns:p14="http://schemas.microsoft.com/office/powerpoint/2010/main" val="239038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8B72-F0A2-854B-BEFC-ECCB46DD21D2}"/>
              </a:ext>
            </a:extLst>
          </p:cNvPr>
          <p:cNvSpPr>
            <a:spLocks noGrp="1"/>
          </p:cNvSpPr>
          <p:nvPr>
            <p:ph type="title"/>
          </p:nvPr>
        </p:nvSpPr>
        <p:spPr/>
        <p:txBody>
          <a:bodyPr/>
          <a:lstStyle/>
          <a:p>
            <a:r>
              <a:rPr lang="en-US" dirty="0"/>
              <a:t>Domain and Package Structure</a:t>
            </a:r>
          </a:p>
        </p:txBody>
      </p:sp>
      <p:pic>
        <p:nvPicPr>
          <p:cNvPr id="4" name="Picture 3">
            <a:extLst>
              <a:ext uri="{FF2B5EF4-FFF2-40B4-BE49-F238E27FC236}">
                <a16:creationId xmlns:a16="http://schemas.microsoft.com/office/drawing/2014/main" id="{54D48516-C418-1E40-8B9A-0F7717C78324}"/>
              </a:ext>
            </a:extLst>
          </p:cNvPr>
          <p:cNvPicPr>
            <a:picLocks noChangeAspect="1"/>
          </p:cNvPicPr>
          <p:nvPr/>
        </p:nvPicPr>
        <p:blipFill>
          <a:blip r:embed="rId2"/>
          <a:stretch>
            <a:fillRect/>
          </a:stretch>
        </p:blipFill>
        <p:spPr>
          <a:xfrm>
            <a:off x="2205730" y="1295400"/>
            <a:ext cx="7780540" cy="5152516"/>
          </a:xfrm>
          <a:prstGeom prst="rect">
            <a:avLst/>
          </a:prstGeom>
        </p:spPr>
      </p:pic>
    </p:spTree>
    <p:extLst>
      <p:ext uri="{BB962C8B-B14F-4D97-AF65-F5344CB8AC3E}">
        <p14:creationId xmlns:p14="http://schemas.microsoft.com/office/powerpoint/2010/main" val="65932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03F0-5E77-074B-AB52-FCD5827C492D}"/>
              </a:ext>
            </a:extLst>
          </p:cNvPr>
          <p:cNvSpPr>
            <a:spLocks noGrp="1"/>
          </p:cNvSpPr>
          <p:nvPr>
            <p:ph type="title"/>
          </p:nvPr>
        </p:nvSpPr>
        <p:spPr/>
        <p:txBody>
          <a:bodyPr/>
          <a:lstStyle/>
          <a:p>
            <a:r>
              <a:rPr lang="en-US" dirty="0"/>
              <a:t>Typical GWF-GWT Simulation</a:t>
            </a:r>
          </a:p>
        </p:txBody>
      </p:sp>
      <p:pic>
        <p:nvPicPr>
          <p:cNvPr id="3" name="Picture 2">
            <a:extLst>
              <a:ext uri="{FF2B5EF4-FFF2-40B4-BE49-F238E27FC236}">
                <a16:creationId xmlns:a16="http://schemas.microsoft.com/office/drawing/2014/main" id="{2EF311A8-7B35-5641-B48B-05634ABD49CF}"/>
              </a:ext>
            </a:extLst>
          </p:cNvPr>
          <p:cNvPicPr>
            <a:picLocks noChangeAspect="1"/>
          </p:cNvPicPr>
          <p:nvPr/>
        </p:nvPicPr>
        <p:blipFill>
          <a:blip r:embed="rId2"/>
          <a:stretch>
            <a:fillRect/>
          </a:stretch>
        </p:blipFill>
        <p:spPr>
          <a:xfrm>
            <a:off x="1060450" y="2076450"/>
            <a:ext cx="10071100" cy="2705100"/>
          </a:xfrm>
          <a:prstGeom prst="rect">
            <a:avLst/>
          </a:prstGeom>
        </p:spPr>
      </p:pic>
    </p:spTree>
    <p:extLst>
      <p:ext uri="{BB962C8B-B14F-4D97-AF65-F5344CB8AC3E}">
        <p14:creationId xmlns:p14="http://schemas.microsoft.com/office/powerpoint/2010/main" val="664689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369E-4A36-014C-9A18-45950AEB7A57}"/>
              </a:ext>
            </a:extLst>
          </p:cNvPr>
          <p:cNvSpPr>
            <a:spLocks noGrp="1"/>
          </p:cNvSpPr>
          <p:nvPr>
            <p:ph type="title"/>
          </p:nvPr>
        </p:nvSpPr>
        <p:spPr/>
        <p:txBody>
          <a:bodyPr/>
          <a:lstStyle/>
          <a:p>
            <a:r>
              <a:rPr lang="en-US" dirty="0"/>
              <a:t>Simulation Name File</a:t>
            </a:r>
          </a:p>
        </p:txBody>
      </p:sp>
      <p:pic>
        <p:nvPicPr>
          <p:cNvPr id="3" name="Picture 2">
            <a:extLst>
              <a:ext uri="{FF2B5EF4-FFF2-40B4-BE49-F238E27FC236}">
                <a16:creationId xmlns:a16="http://schemas.microsoft.com/office/drawing/2014/main" id="{004AC025-B03F-AE48-AD8B-BF9A889ECC50}"/>
              </a:ext>
            </a:extLst>
          </p:cNvPr>
          <p:cNvPicPr>
            <a:picLocks noChangeAspect="1"/>
          </p:cNvPicPr>
          <p:nvPr/>
        </p:nvPicPr>
        <p:blipFill>
          <a:blip r:embed="rId2"/>
          <a:stretch>
            <a:fillRect/>
          </a:stretch>
        </p:blipFill>
        <p:spPr>
          <a:xfrm>
            <a:off x="3047227" y="1295400"/>
            <a:ext cx="6469507" cy="4994275"/>
          </a:xfrm>
          <a:prstGeom prst="rect">
            <a:avLst/>
          </a:prstGeom>
        </p:spPr>
      </p:pic>
    </p:spTree>
    <p:extLst>
      <p:ext uri="{BB962C8B-B14F-4D97-AF65-F5344CB8AC3E}">
        <p14:creationId xmlns:p14="http://schemas.microsoft.com/office/powerpoint/2010/main" val="4160902857"/>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23208</TotalTime>
  <Pages>4</Pages>
  <Words>606</Words>
  <Application>Microsoft Macintosh PowerPoint</Application>
  <PresentationFormat>Widescreen</PresentationFormat>
  <Paragraphs>77</Paragraphs>
  <Slides>23</Slides>
  <Notes>8</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Times New Roman</vt:lpstr>
      <vt:lpstr>Wingdings</vt:lpstr>
      <vt:lpstr>dark-blue-template</vt:lpstr>
      <vt:lpstr>MODFLOW 6 Groundwater Transport Model</vt:lpstr>
      <vt:lpstr>MODFLOW 6 groundwater transport model</vt:lpstr>
      <vt:lpstr>Transport Model</vt:lpstr>
      <vt:lpstr>Documentation in Preparation</vt:lpstr>
      <vt:lpstr>Transport Equation</vt:lpstr>
      <vt:lpstr>GWT Packages</vt:lpstr>
      <vt:lpstr>Domain and Package Structure</vt:lpstr>
      <vt:lpstr>Typical GWF-GWT Simulation</vt:lpstr>
      <vt:lpstr>Simulation Name File</vt:lpstr>
      <vt:lpstr>Model Name Files</vt:lpstr>
      <vt:lpstr>Limitations</vt:lpstr>
      <vt:lpstr>Newton Formulation for Dry Cells</vt:lpstr>
      <vt:lpstr>Transport Formulation for Dry Cells</vt:lpstr>
      <vt:lpstr>Keating Example</vt:lpstr>
      <vt:lpstr>SEAWAT Capabilities</vt:lpstr>
      <vt:lpstr>Freshwater Head Formulation</vt:lpstr>
      <vt:lpstr>Alternative Hydraulic Head Formulation</vt:lpstr>
      <vt:lpstr>Hydraulic-Head Formulation Manuscript</vt:lpstr>
      <vt:lpstr>MODFLOW 6 Animation</vt:lpstr>
      <vt:lpstr>Elder-Like Problem</vt:lpstr>
      <vt:lpstr>Unstructured Cross-Section Simulation</vt:lpstr>
      <vt:lpstr>Examples Document</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772</cp:revision>
  <cp:lastPrinted>2014-05-20T14:47:17Z</cp:lastPrinted>
  <dcterms:created xsi:type="dcterms:W3CDTF">2009-08-04T14:01:06Z</dcterms:created>
  <dcterms:modified xsi:type="dcterms:W3CDTF">2021-08-17T17:52:28Z</dcterms:modified>
</cp:coreProperties>
</file>